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2" r:id="rId5"/>
    <p:sldId id="259" r:id="rId6"/>
    <p:sldId id="261" r:id="rId7"/>
    <p:sldId id="263" r:id="rId8"/>
    <p:sldId id="260" r:id="rId9"/>
    <p:sldId id="265" r:id="rId10"/>
  </p:sldIdLst>
  <p:sldSz cx="14630400" cy="8229600"/>
  <p:notesSz cx="8229600" cy="14630400"/>
  <p:embeddedFontLst>
    <p:embeddedFont>
      <p:font typeface="Source Serif 4 Semi Bold" panose="020B0604020202020204" charset="0"/>
      <p:regular r:id="rId12"/>
    </p:embeddedFont>
    <p:embeddedFont>
      <p:font typeface="Source Sans 3" panose="020B0604020202020204" charset="0"/>
      <p:regular r:id="rId13"/>
    </p:embeddedFon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0" d="100"/>
          <a:sy n="70" d="100"/>
        </p:scale>
        <p:origin x="1528" y="7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30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362920"/>
            <a:ext cx="742426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Telegram </a:t>
            </a:r>
            <a:r>
              <a:rPr lang="en-US" sz="4400" dirty="0" smtClean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Analytics </a:t>
            </a: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Bot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162663"/>
            <a:ext cx="746855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Автоматический анализ рекламных данных в Telegram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2475" y="761762"/>
            <a:ext cx="5059204" cy="632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Проблема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52474" y="1499347"/>
            <a:ext cx="7941049" cy="6333565"/>
          </a:xfrm>
          <a:prstGeom prst="roundRect">
            <a:avLst>
              <a:gd name="adj" fmla="val 29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Box 18"/>
          <p:cNvSpPr txBox="1"/>
          <p:nvPr/>
        </p:nvSpPr>
        <p:spPr>
          <a:xfrm>
            <a:off x="1042416" y="1803807"/>
            <a:ext cx="6830568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eaLnBrk="0" fontAlgn="base" hangingPunct="0">
              <a:spcBef>
                <a:spcPts val="12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sz="2400" dirty="0">
                <a:latin typeface="Source Sans 3" panose="020B0604020202020204" charset="0"/>
              </a:rPr>
              <a:t>Ручной анализ рекламных данных занимает много времени: разные CSV/XLSX, разные форматы колонок, ошибки в датах и пустые значения.</a:t>
            </a:r>
          </a:p>
          <a:p>
            <a:pPr marL="285750" lvl="0" indent="-285750" eaLnBrk="0" fontAlgn="base" hangingPunct="0">
              <a:spcBef>
                <a:spcPts val="12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sz="2400" dirty="0">
                <a:latin typeface="Source Sans 3" panose="020B0604020202020204" charset="0"/>
              </a:rPr>
              <a:t>Площадки используют несовместимые названия полей (</a:t>
            </a:r>
            <a:r>
              <a:rPr lang="ru-RU" altLang="ru-RU" sz="2400" dirty="0" err="1">
                <a:latin typeface="Source Sans 3" panose="020B0604020202020204" charset="0"/>
              </a:rPr>
              <a:t>Cost</a:t>
            </a:r>
            <a:r>
              <a:rPr lang="ru-RU" altLang="ru-RU" sz="2400" dirty="0">
                <a:latin typeface="Source Sans 3" panose="020B0604020202020204" charset="0"/>
              </a:rPr>
              <a:t>/</a:t>
            </a:r>
            <a:r>
              <a:rPr lang="ru-RU" altLang="ru-RU" sz="2400" dirty="0" err="1">
                <a:latin typeface="Source Sans 3" panose="020B0604020202020204" charset="0"/>
              </a:rPr>
              <a:t>Spend</a:t>
            </a:r>
            <a:r>
              <a:rPr lang="ru-RU" altLang="ru-RU" sz="2400" dirty="0">
                <a:latin typeface="Source Sans 3" panose="020B0604020202020204" charset="0"/>
              </a:rPr>
              <a:t>, </a:t>
            </a:r>
            <a:r>
              <a:rPr lang="ru-RU" altLang="ru-RU" sz="2400" dirty="0" err="1">
                <a:latin typeface="Source Sans 3" panose="020B0604020202020204" charset="0"/>
              </a:rPr>
              <a:t>Clicks</a:t>
            </a:r>
            <a:r>
              <a:rPr lang="ru-RU" altLang="ru-RU" sz="2400" dirty="0">
                <a:latin typeface="Source Sans 3" panose="020B0604020202020204" charset="0"/>
              </a:rPr>
              <a:t>/</a:t>
            </a:r>
            <a:r>
              <a:rPr lang="ru-RU" altLang="ru-RU" sz="2400" dirty="0" err="1">
                <a:latin typeface="Source Sans 3" panose="020B0604020202020204" charset="0"/>
              </a:rPr>
              <a:t>Link</a:t>
            </a:r>
            <a:r>
              <a:rPr lang="ru-RU" altLang="ru-RU" sz="2400" dirty="0">
                <a:latin typeface="Source Sans 3" panose="020B0604020202020204" charset="0"/>
              </a:rPr>
              <a:t> </a:t>
            </a:r>
            <a:r>
              <a:rPr lang="ru-RU" altLang="ru-RU" sz="2400" dirty="0" err="1">
                <a:latin typeface="Source Sans 3" panose="020B0604020202020204" charset="0"/>
              </a:rPr>
              <a:t>Clicks</a:t>
            </a:r>
            <a:r>
              <a:rPr lang="ru-RU" altLang="ru-RU" sz="2400" dirty="0">
                <a:latin typeface="Source Sans 3" panose="020B0604020202020204" charset="0"/>
              </a:rPr>
              <a:t>), что приводит к путанице и необходимости постоянной ручной очистки.</a:t>
            </a:r>
          </a:p>
          <a:p>
            <a:pPr marL="285750" lvl="0" indent="-285750" eaLnBrk="0" fontAlgn="base" hangingPunct="0">
              <a:spcBef>
                <a:spcPts val="120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ru-RU" altLang="ru-RU" sz="2400" dirty="0">
                <a:latin typeface="Source Sans 3" panose="020B0604020202020204" charset="0"/>
              </a:rPr>
              <a:t>Для отчётов каждый раз нужно вручную строить графики, считать CTR/CPC/CPA/ROAS и готовить </a:t>
            </a:r>
            <a:r>
              <a:rPr lang="ru-RU" altLang="ru-RU" sz="2400" dirty="0" err="1">
                <a:latin typeface="Source Sans 3" panose="020B0604020202020204" charset="0"/>
              </a:rPr>
              <a:t>Excel</a:t>
            </a:r>
            <a:r>
              <a:rPr lang="ru-RU" altLang="ru-RU" sz="2400" dirty="0">
                <a:latin typeface="Source Sans 3" panose="020B0604020202020204" charset="0"/>
              </a:rPr>
              <a:t>-таблицы — рутинная работа перегружает </a:t>
            </a:r>
            <a:r>
              <a:rPr lang="ru-RU" altLang="ru-RU" sz="2400" dirty="0" smtClean="0">
                <a:latin typeface="Source Sans 3" panose="020B0604020202020204" charset="0"/>
              </a:rPr>
              <a:t>аналитика </a:t>
            </a:r>
            <a:r>
              <a:rPr lang="ru-RU" altLang="ru-RU" sz="2400" dirty="0">
                <a:latin typeface="Source Sans 3" panose="020B0604020202020204" charset="0"/>
              </a:rPr>
              <a:t>и отвлекает от анализа.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ru-RU" sz="2400" dirty="0">
              <a:latin typeface="Source Sans 3" panose="020B06040202020202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"/>
          <p:cNvSpPr/>
          <p:nvPr/>
        </p:nvSpPr>
        <p:spPr>
          <a:xfrm>
            <a:off x="752474" y="1499347"/>
            <a:ext cx="7941049" cy="6333565"/>
          </a:xfrm>
          <a:prstGeom prst="roundRect">
            <a:avLst>
              <a:gd name="adj" fmla="val 29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8621" y="2230517"/>
            <a:ext cx="4831556" cy="4831556"/>
          </a:xfrm>
          <a:prstGeom prst="rect">
            <a:avLst/>
          </a:prstGeom>
        </p:spPr>
      </p:pic>
      <p:sp>
        <p:nvSpPr>
          <p:cNvPr id="11" name="Text 0"/>
          <p:cNvSpPr/>
          <p:nvPr/>
        </p:nvSpPr>
        <p:spPr>
          <a:xfrm>
            <a:off x="752475" y="761762"/>
            <a:ext cx="5059204" cy="6323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ru-RU" sz="3950" dirty="0" smtClean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</a:rPr>
              <a:t>Решение</a:t>
            </a:r>
            <a:endParaRPr lang="en-US" sz="3950" dirty="0"/>
          </a:p>
        </p:txBody>
      </p:sp>
      <p:sp>
        <p:nvSpPr>
          <p:cNvPr id="13" name="Rectangle 1"/>
          <p:cNvSpPr>
            <a:spLocks noChangeArrowheads="1"/>
          </p:cNvSpPr>
          <p:nvPr/>
        </p:nvSpPr>
        <p:spPr bwMode="auto">
          <a:xfrm rot="10800000" flipV="1">
            <a:off x="950975" y="2126141"/>
            <a:ext cx="7050024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Source Sans 3" panose="020B0604020202020204" charset="0"/>
              </a:rPr>
              <a:t>Telegram-бот автоматически принимает CSV/XLSX, распознаёт любые названия колонок (рус/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Source Sans 3" panose="020B0604020202020204" charset="0"/>
              </a:rPr>
              <a:t>англ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Source Sans 3" panose="020B0604020202020204" charset="0"/>
              </a:rPr>
              <a:t>) и сам рассчитывает все ключевые маркетинговые метрики.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Source Sans 3" panose="020B0604020202020204" charset="0"/>
              </a:rPr>
              <a:t>Генерирует сводки, строит графики расходов и ROAS, создаёт полный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Source Sans 3" panose="020B0604020202020204" charset="0"/>
              </a:rPr>
              <a:t>Excel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Source Sans 3" panose="020B0604020202020204" charset="0"/>
              </a:rPr>
              <a:t>-отчёт с несколькими листами — всё в один клик.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Source Sans 3" panose="020B0604020202020204" charset="0"/>
              </a:rPr>
              <a:t>Делает прогноз расходов на 7 дней (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Source Sans 3" panose="020B0604020202020204" charset="0"/>
              </a:rPr>
              <a:t>LinearRegression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Source Sans 3" panose="020B0604020202020204" charset="0"/>
              </a:rPr>
              <a:t>), очищает данные, стандартизирует формат колонок и полностью снимает рутинную нагрузку с аналитика.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611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113" y="3125867"/>
            <a:ext cx="5310664" cy="602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Архитектура проекта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717113" y="4240530"/>
            <a:ext cx="2892623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Структура файлов</a:t>
            </a:r>
            <a:endParaRPr lang="en-US" sz="2250" dirty="0"/>
          </a:p>
        </p:txBody>
      </p:sp>
      <p:sp>
        <p:nvSpPr>
          <p:cNvPr id="5" name="Shape 2"/>
          <p:cNvSpPr/>
          <p:nvPr/>
        </p:nvSpPr>
        <p:spPr>
          <a:xfrm>
            <a:off x="717113" y="4832628"/>
            <a:ext cx="6348174" cy="2601635"/>
          </a:xfrm>
          <a:prstGeom prst="roundRect">
            <a:avLst>
              <a:gd name="adj" fmla="val 3308"/>
            </a:avLst>
          </a:prstGeom>
          <a:solidFill>
            <a:srgbClr val="F2F2F2"/>
          </a:solidFill>
          <a:ln/>
        </p:spPr>
      </p:sp>
      <p:sp>
        <p:nvSpPr>
          <p:cNvPr id="6" name="Shape 3"/>
          <p:cNvSpPr/>
          <p:nvPr/>
        </p:nvSpPr>
        <p:spPr>
          <a:xfrm>
            <a:off x="706874" y="4832628"/>
            <a:ext cx="6368653" cy="2601635"/>
          </a:xfrm>
          <a:prstGeom prst="roundRect">
            <a:avLst>
              <a:gd name="adj" fmla="val 1181"/>
            </a:avLst>
          </a:prstGeom>
          <a:solidFill>
            <a:srgbClr val="F2F2F2"/>
          </a:solidFill>
          <a:ln/>
        </p:spPr>
      </p:sp>
      <p:sp>
        <p:nvSpPr>
          <p:cNvPr id="7" name="Text 4"/>
          <p:cNvSpPr/>
          <p:nvPr/>
        </p:nvSpPr>
        <p:spPr>
          <a:xfrm>
            <a:off x="911662" y="4986218"/>
            <a:ext cx="5959078" cy="2294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telegram-ads-analytics-bot/├── TG_bot.py├── requirements.txt├── Dockerfile├── README.md├── tests/└── sample_data/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572732" y="4240530"/>
            <a:ext cx="2892623" cy="3615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Организация кода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7572732" y="4806910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TG_bot.py</a:t>
            </a: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основная логика бота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72732" y="5206365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requirements.txt</a:t>
            </a: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зависимости проекта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72732" y="5605820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Dockerfile</a:t>
            </a: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конфигурация контейнера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572732" y="6005274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tests/</a:t>
            </a: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модульные тесты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72732" y="6404729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sample_data/</a:t>
            </a: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— примеры данных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23424"/>
            <a:ext cx="701147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Функциональность бота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265164"/>
            <a:ext cx="4158734" cy="2512814"/>
          </a:xfrm>
          <a:prstGeom prst="roundRect">
            <a:avLst>
              <a:gd name="adj" fmla="val 5822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837724" y="2234684"/>
            <a:ext cx="4158734" cy="121920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5" name="Shape 3"/>
          <p:cNvSpPr/>
          <p:nvPr/>
        </p:nvSpPr>
        <p:spPr>
          <a:xfrm>
            <a:off x="2557998" y="1906191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BE49DF"/>
          </a:solidFill>
          <a:ln/>
        </p:spPr>
      </p:sp>
      <p:sp>
        <p:nvSpPr>
          <p:cNvPr id="6" name="Text 4"/>
          <p:cNvSpPr/>
          <p:nvPr/>
        </p:nvSpPr>
        <p:spPr>
          <a:xfrm>
            <a:off x="2773382" y="2085737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7" name="Text 5"/>
          <p:cNvSpPr/>
          <p:nvPr/>
        </p:nvSpPr>
        <p:spPr>
          <a:xfrm>
            <a:off x="1107519" y="2863572"/>
            <a:ext cx="313777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Умное распознавание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07519" y="3359110"/>
            <a:ext cx="361914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Автоматическое определение колонок на русском и английском языках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5235773" y="2265164"/>
            <a:ext cx="4158734" cy="2512814"/>
          </a:xfrm>
          <a:prstGeom prst="roundRect">
            <a:avLst>
              <a:gd name="adj" fmla="val 5822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235773" y="2234684"/>
            <a:ext cx="4158734" cy="121920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11" name="Shape 9"/>
          <p:cNvSpPr/>
          <p:nvPr/>
        </p:nvSpPr>
        <p:spPr>
          <a:xfrm>
            <a:off x="6956048" y="1906191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BE49DF"/>
          </a:solidFill>
          <a:ln/>
        </p:spPr>
      </p:sp>
      <p:sp>
        <p:nvSpPr>
          <p:cNvPr id="12" name="Text 10"/>
          <p:cNvSpPr/>
          <p:nvPr/>
        </p:nvSpPr>
        <p:spPr>
          <a:xfrm>
            <a:off x="7171432" y="2085737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1"/>
          <p:cNvSpPr/>
          <p:nvPr/>
        </p:nvSpPr>
        <p:spPr>
          <a:xfrm>
            <a:off x="5505569" y="2863572"/>
            <a:ext cx="281999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Ключевые метрики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505569" y="3359110"/>
            <a:ext cx="361914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Расчёт CTR, CPC, CPA, ROAS и других важных показателей эффективности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9633823" y="2265164"/>
            <a:ext cx="4158853" cy="2512814"/>
          </a:xfrm>
          <a:prstGeom prst="roundRect">
            <a:avLst>
              <a:gd name="adj" fmla="val 5822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9633823" y="2234684"/>
            <a:ext cx="4158853" cy="121920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54217" y="1906191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BE49DF"/>
          </a:solidFill>
          <a:ln/>
        </p:spPr>
      </p:sp>
      <p:sp>
        <p:nvSpPr>
          <p:cNvPr id="18" name="Text 16"/>
          <p:cNvSpPr/>
          <p:nvPr/>
        </p:nvSpPr>
        <p:spPr>
          <a:xfrm>
            <a:off x="11569601" y="2085737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9" name="Text 17"/>
          <p:cNvSpPr/>
          <p:nvPr/>
        </p:nvSpPr>
        <p:spPr>
          <a:xfrm>
            <a:off x="9903619" y="2863572"/>
            <a:ext cx="321552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Визуализация данных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903619" y="3359110"/>
            <a:ext cx="36192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Графики динамики расходов и ROAS для наглядного представления трендов</a:t>
            </a:r>
            <a:endParaRPr lang="en-US" sz="1850" dirty="0"/>
          </a:p>
        </p:txBody>
      </p:sp>
      <p:sp>
        <p:nvSpPr>
          <p:cNvPr id="21" name="Shape 19"/>
          <p:cNvSpPr/>
          <p:nvPr/>
        </p:nvSpPr>
        <p:spPr>
          <a:xfrm>
            <a:off x="837724" y="5376267"/>
            <a:ext cx="6357818" cy="2129790"/>
          </a:xfrm>
          <a:prstGeom prst="roundRect">
            <a:avLst>
              <a:gd name="adj" fmla="val 686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837724" y="5345787"/>
            <a:ext cx="6357818" cy="121920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5017294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BE49DF"/>
          </a:solidFill>
          <a:ln/>
        </p:spPr>
      </p:sp>
      <p:sp>
        <p:nvSpPr>
          <p:cNvPr id="24" name="Text 22"/>
          <p:cNvSpPr/>
          <p:nvPr/>
        </p:nvSpPr>
        <p:spPr>
          <a:xfrm>
            <a:off x="3872925" y="5196840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4</a:t>
            </a:r>
            <a:endParaRPr lang="en-US" sz="2250" dirty="0"/>
          </a:p>
        </p:txBody>
      </p:sp>
      <p:sp>
        <p:nvSpPr>
          <p:cNvPr id="25" name="Text 23"/>
          <p:cNvSpPr/>
          <p:nvPr/>
        </p:nvSpPr>
        <p:spPr>
          <a:xfrm>
            <a:off x="1107519" y="59746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Экспорт отчётов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107519" y="6470213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Детальный Excel-файл с 5 листами структурированной аналитики</a:t>
            </a:r>
            <a:endParaRPr lang="en-US" sz="1850" dirty="0"/>
          </a:p>
        </p:txBody>
      </p:sp>
      <p:sp>
        <p:nvSpPr>
          <p:cNvPr id="27" name="Shape 25"/>
          <p:cNvSpPr/>
          <p:nvPr/>
        </p:nvSpPr>
        <p:spPr>
          <a:xfrm>
            <a:off x="7434858" y="5376267"/>
            <a:ext cx="6357818" cy="2129790"/>
          </a:xfrm>
          <a:prstGeom prst="roundRect">
            <a:avLst>
              <a:gd name="adj" fmla="val 686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7434858" y="5345787"/>
            <a:ext cx="6357818" cy="121920"/>
          </a:xfrm>
          <a:prstGeom prst="roundRect">
            <a:avLst>
              <a:gd name="adj" fmla="val 82464"/>
            </a:avLst>
          </a:prstGeom>
          <a:solidFill>
            <a:srgbClr val="BE49DF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54675" y="5017294"/>
            <a:ext cx="718066" cy="718066"/>
          </a:xfrm>
          <a:prstGeom prst="roundRect">
            <a:avLst>
              <a:gd name="adj" fmla="val 127342"/>
            </a:avLst>
          </a:prstGeom>
          <a:solidFill>
            <a:srgbClr val="BE49DF"/>
          </a:solidFill>
          <a:ln/>
        </p:spPr>
      </p:sp>
      <p:sp>
        <p:nvSpPr>
          <p:cNvPr id="30" name="Text 28"/>
          <p:cNvSpPr/>
          <p:nvPr/>
        </p:nvSpPr>
        <p:spPr>
          <a:xfrm>
            <a:off x="10470059" y="5196840"/>
            <a:ext cx="287179" cy="358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5</a:t>
            </a:r>
            <a:endParaRPr lang="en-US" sz="2250" dirty="0"/>
          </a:p>
        </p:txBody>
      </p:sp>
      <p:sp>
        <p:nvSpPr>
          <p:cNvPr id="31" name="Text 29"/>
          <p:cNvSpPr/>
          <p:nvPr/>
        </p:nvSpPr>
        <p:spPr>
          <a:xfrm>
            <a:off x="7704653" y="597467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Прогнозирование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704653" y="6470213"/>
            <a:ext cx="581822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ML-прогноз расходов на 7 дней вперёд на базе LinearRegression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3781" y="568643"/>
            <a:ext cx="5053251" cy="608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Технологии проекта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723781" y="2469118"/>
            <a:ext cx="2432804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Python 3.11+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723781" y="2897148"/>
            <a:ext cx="6462117" cy="6617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Современная версия языка для высокопроизводительной обработки данных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7444383" y="2469118"/>
            <a:ext cx="2445187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python-telegram-bot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7444383" y="2897148"/>
            <a:ext cx="6462236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Надёжная библиотека для интеграции с Telegram Bot API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723781" y="4851202"/>
            <a:ext cx="3157538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pandas, numpy, matplotlib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723781" y="5279231"/>
            <a:ext cx="6462117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Мощный стек для анализа данных и визуализации результатов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7444383" y="4851202"/>
            <a:ext cx="2432804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scikit-learn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7444383" y="5279231"/>
            <a:ext cx="6462236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Библиотека машинного обучения для прогнозирования трендов</a:t>
            </a:r>
            <a:endParaRPr lang="en-US" sz="1600" dirty="0"/>
          </a:p>
        </p:txBody>
      </p:sp>
      <p:sp>
        <p:nvSpPr>
          <p:cNvPr id="16" name="Text 9"/>
          <p:cNvSpPr/>
          <p:nvPr/>
        </p:nvSpPr>
        <p:spPr>
          <a:xfrm>
            <a:off x="723781" y="6902410"/>
            <a:ext cx="2432804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Docker</a:t>
            </a:r>
            <a:endParaRPr lang="en-US" sz="1900" dirty="0"/>
          </a:p>
        </p:txBody>
      </p:sp>
      <p:sp>
        <p:nvSpPr>
          <p:cNvPr id="17" name="Text 10"/>
          <p:cNvSpPr/>
          <p:nvPr/>
        </p:nvSpPr>
        <p:spPr>
          <a:xfrm>
            <a:off x="723781" y="7330440"/>
            <a:ext cx="6462117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Контейнеризация для простого развёртывания в любом окружении</a:t>
            </a:r>
            <a:endParaRPr lang="en-US" sz="1600" dirty="0"/>
          </a:p>
        </p:txBody>
      </p:sp>
      <p:sp>
        <p:nvSpPr>
          <p:cNvPr id="19" name="Text 11"/>
          <p:cNvSpPr/>
          <p:nvPr/>
        </p:nvSpPr>
        <p:spPr>
          <a:xfrm>
            <a:off x="7444383" y="6902410"/>
            <a:ext cx="2432804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pytest</a:t>
            </a:r>
            <a:endParaRPr lang="en-US" sz="1900" dirty="0"/>
          </a:p>
        </p:txBody>
      </p:sp>
      <p:sp>
        <p:nvSpPr>
          <p:cNvPr id="20" name="Text 12"/>
          <p:cNvSpPr/>
          <p:nvPr/>
        </p:nvSpPr>
        <p:spPr>
          <a:xfrm>
            <a:off x="7444383" y="7330440"/>
            <a:ext cx="6462236" cy="330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Фреймворк для тестирования и обеспечения качества кода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723781" y="1336523"/>
            <a:ext cx="492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70C0"/>
                </a:solidFill>
                <a:latin typeface="Source Sans 3" panose="020B0604020202020204" charset="0"/>
              </a:rPr>
              <a:t>1</a:t>
            </a:r>
            <a:endParaRPr lang="ru-RU" sz="4800" dirty="0">
              <a:solidFill>
                <a:srgbClr val="0070C0"/>
              </a:solidFill>
              <a:latin typeface="Source Sans 3" panose="020B060402020202020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23781" y="3789550"/>
            <a:ext cx="492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70C0"/>
                </a:solidFill>
                <a:latin typeface="Source Sans 3" panose="020B0604020202020204" charset="0"/>
              </a:rPr>
              <a:t>2</a:t>
            </a:r>
            <a:endParaRPr lang="ru-RU" sz="4800" dirty="0">
              <a:solidFill>
                <a:srgbClr val="0070C0"/>
              </a:solidFill>
              <a:latin typeface="Source Sans 3" panose="020B060402020202020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23781" y="5933966"/>
            <a:ext cx="492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70C0"/>
                </a:solidFill>
                <a:latin typeface="Source Sans 3" panose="020B0604020202020204" charset="0"/>
              </a:rPr>
              <a:t>3</a:t>
            </a:r>
            <a:endParaRPr lang="ru-RU" sz="4800" dirty="0">
              <a:solidFill>
                <a:srgbClr val="0070C0"/>
              </a:solidFill>
              <a:latin typeface="Source Sans 3" panose="020B060402020202020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444383" y="5917661"/>
            <a:ext cx="492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70C0"/>
                </a:solidFill>
                <a:latin typeface="Source Sans 3" panose="020B0604020202020204" charset="0"/>
              </a:rPr>
              <a:t>6</a:t>
            </a:r>
            <a:endParaRPr lang="ru-RU" sz="4800" dirty="0">
              <a:solidFill>
                <a:srgbClr val="0070C0"/>
              </a:solidFill>
              <a:latin typeface="Source Sans 3" panose="020B060402020202020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444383" y="1349672"/>
            <a:ext cx="492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70C0"/>
                </a:solidFill>
                <a:latin typeface="Source Sans 3" panose="020B0604020202020204" charset="0"/>
              </a:rPr>
              <a:t>4</a:t>
            </a:r>
            <a:endParaRPr lang="ru-RU" sz="4800" dirty="0">
              <a:solidFill>
                <a:srgbClr val="0070C0"/>
              </a:solidFill>
              <a:latin typeface="Source Sans 3" panose="020B060402020202020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444383" y="3816378"/>
            <a:ext cx="492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70C0"/>
                </a:solidFill>
                <a:latin typeface="Source Sans 3" panose="020B0604020202020204" charset="0"/>
              </a:rPr>
              <a:t>5</a:t>
            </a:r>
            <a:endParaRPr lang="ru-RU" sz="4800" dirty="0">
              <a:solidFill>
                <a:srgbClr val="0070C0"/>
              </a:solidFill>
              <a:latin typeface="Source Sans 3" panose="020B06040202020202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0316" y="487323"/>
            <a:ext cx="4498181" cy="521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Процесс работы бота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16" y="1363028"/>
            <a:ext cx="886182" cy="10634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83663" y="1540193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Загрузка файла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683663" y="1907024"/>
            <a:ext cx="3540519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 err="1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Пользователь</a:t>
            </a: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</a:t>
            </a:r>
            <a:r>
              <a:rPr lang="en-US" sz="1350" dirty="0" err="1" smtClean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отправляет</a:t>
            </a:r>
            <a:r>
              <a:rPr lang="en-US" sz="1350" dirty="0" smtClean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</a:t>
            </a: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CSV или Excel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16" y="2426494"/>
            <a:ext cx="886182" cy="10634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683663" y="2603659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Чтение данных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683663" y="2970490"/>
            <a:ext cx="3434834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Бот парсит структуру файла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16" y="3489960"/>
            <a:ext cx="886182" cy="10634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683663" y="3667125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Анализ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1683663" y="4033957"/>
            <a:ext cx="3434834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Расчёт всех метрик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316" y="4553426"/>
            <a:ext cx="886182" cy="106346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683663" y="4730591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Визуализация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1683663" y="5097423"/>
            <a:ext cx="3540519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Построение графиков</a:t>
            </a:r>
            <a:endParaRPr lang="en-US" sz="13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316" y="5616892"/>
            <a:ext cx="886182" cy="106346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683663" y="5794058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Прогноз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1683663" y="6160889"/>
            <a:ext cx="3540519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ML-предсказание трендов</a:t>
            </a:r>
            <a:endParaRPr lang="en-US" sz="13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0316" y="6680359"/>
            <a:ext cx="886182" cy="106346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1683663" y="6857524"/>
            <a:ext cx="2085142" cy="260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Отчёт</a:t>
            </a:r>
            <a:endParaRPr lang="en-US" sz="1600" dirty="0"/>
          </a:p>
        </p:txBody>
      </p:sp>
      <p:sp>
        <p:nvSpPr>
          <p:cNvPr id="20" name="Text 12"/>
          <p:cNvSpPr/>
          <p:nvPr/>
        </p:nvSpPr>
        <p:spPr>
          <a:xfrm>
            <a:off x="1683663" y="7224355"/>
            <a:ext cx="3540519" cy="283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Возврат Excel-файла</a:t>
            </a:r>
            <a:endParaRPr lang="en-US" sz="1350" dirty="0"/>
          </a:p>
        </p:txBody>
      </p:sp>
      <p:sp>
        <p:nvSpPr>
          <p:cNvPr id="21" name="Text 0"/>
          <p:cNvSpPr/>
          <p:nvPr/>
        </p:nvSpPr>
        <p:spPr>
          <a:xfrm>
            <a:off x="8240331" y="39594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Развёртывание</a:t>
            </a:r>
            <a:endParaRPr lang="en-US" sz="4400" dirty="0"/>
          </a:p>
        </p:txBody>
      </p:sp>
      <p:sp>
        <p:nvSpPr>
          <p:cNvPr id="22" name="Shape 1"/>
          <p:cNvSpPr/>
          <p:nvPr/>
        </p:nvSpPr>
        <p:spPr>
          <a:xfrm>
            <a:off x="7803300" y="1320144"/>
            <a:ext cx="6357818" cy="3005971"/>
          </a:xfrm>
          <a:prstGeom prst="roundRect">
            <a:avLst>
              <a:gd name="adj" fmla="val 3345"/>
            </a:avLst>
          </a:prstGeom>
          <a:solidFill>
            <a:srgbClr val="2AABEE"/>
          </a:solidFill>
          <a:ln w="7620">
            <a:solidFill>
              <a:srgbClr val="1091D4"/>
            </a:solidFill>
            <a:prstDash val="solid"/>
          </a:ln>
        </p:spPr>
      </p:sp>
      <p:sp>
        <p:nvSpPr>
          <p:cNvPr id="23" name="Text 2"/>
          <p:cNvSpPr/>
          <p:nvPr/>
        </p:nvSpPr>
        <p:spPr>
          <a:xfrm>
            <a:off x="8050235" y="1567080"/>
            <a:ext cx="28822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Запуск через Python</a:t>
            </a:r>
            <a:endParaRPr lang="en-US" sz="2200" dirty="0"/>
          </a:p>
        </p:txBody>
      </p:sp>
      <p:sp>
        <p:nvSpPr>
          <p:cNvPr id="24" name="Shape 3"/>
          <p:cNvSpPr/>
          <p:nvPr/>
        </p:nvSpPr>
        <p:spPr>
          <a:xfrm>
            <a:off x="8050235" y="2188229"/>
            <a:ext cx="5863947" cy="1507927"/>
          </a:xfrm>
          <a:prstGeom prst="roundRect">
            <a:avLst>
              <a:gd name="adj" fmla="val 6667"/>
            </a:avLst>
          </a:prstGeom>
          <a:solidFill>
            <a:srgbClr val="F2F2F2"/>
          </a:solidFill>
          <a:ln/>
        </p:spPr>
      </p:sp>
      <p:sp>
        <p:nvSpPr>
          <p:cNvPr id="25" name="Shape 4"/>
          <p:cNvSpPr/>
          <p:nvPr/>
        </p:nvSpPr>
        <p:spPr>
          <a:xfrm>
            <a:off x="8038329" y="2188229"/>
            <a:ext cx="5887760" cy="1507927"/>
          </a:xfrm>
          <a:prstGeom prst="roundRect">
            <a:avLst>
              <a:gd name="adj" fmla="val 2381"/>
            </a:avLst>
          </a:prstGeom>
          <a:solidFill>
            <a:srgbClr val="F2F2F2"/>
          </a:solidFill>
          <a:ln/>
        </p:spPr>
      </p:sp>
      <p:sp>
        <p:nvSpPr>
          <p:cNvPr id="26" name="Text 5"/>
          <p:cNvSpPr/>
          <p:nvPr/>
        </p:nvSpPr>
        <p:spPr>
          <a:xfrm>
            <a:off x="8277645" y="2367656"/>
            <a:ext cx="540912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pip install -r requirements.txtexport TELEGRAM_BOT_TOKEN=your_tokenpython TG_bot.py</a:t>
            </a:r>
            <a:endParaRPr lang="en-US" sz="1850" dirty="0"/>
          </a:p>
        </p:txBody>
      </p:sp>
      <p:sp>
        <p:nvSpPr>
          <p:cNvPr id="27" name="Shape 6"/>
          <p:cNvSpPr/>
          <p:nvPr/>
        </p:nvSpPr>
        <p:spPr>
          <a:xfrm>
            <a:off x="7803300" y="4385568"/>
            <a:ext cx="6357818" cy="3005971"/>
          </a:xfrm>
          <a:prstGeom prst="roundRect">
            <a:avLst>
              <a:gd name="adj" fmla="val 3345"/>
            </a:avLst>
          </a:prstGeom>
          <a:solidFill>
            <a:srgbClr val="2AABEE"/>
          </a:solidFill>
          <a:ln w="7620">
            <a:solidFill>
              <a:srgbClr val="1091D4"/>
            </a:solidFill>
            <a:prstDash val="solid"/>
          </a:ln>
        </p:spPr>
      </p:sp>
      <p:sp>
        <p:nvSpPr>
          <p:cNvPr id="28" name="Text 7"/>
          <p:cNvSpPr/>
          <p:nvPr/>
        </p:nvSpPr>
        <p:spPr>
          <a:xfrm>
            <a:off x="8050235" y="4632504"/>
            <a:ext cx="286762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Запуск через Docker</a:t>
            </a:r>
            <a:endParaRPr lang="en-US" sz="2200" dirty="0"/>
          </a:p>
        </p:txBody>
      </p:sp>
      <p:sp>
        <p:nvSpPr>
          <p:cNvPr id="29" name="Shape 8"/>
          <p:cNvSpPr/>
          <p:nvPr/>
        </p:nvSpPr>
        <p:spPr>
          <a:xfrm>
            <a:off x="8050235" y="5253653"/>
            <a:ext cx="5863947" cy="1890951"/>
          </a:xfrm>
          <a:prstGeom prst="roundRect">
            <a:avLst>
              <a:gd name="adj" fmla="val 5317"/>
            </a:avLst>
          </a:prstGeom>
          <a:solidFill>
            <a:srgbClr val="F2F2F2"/>
          </a:solidFill>
          <a:ln/>
        </p:spPr>
      </p:sp>
      <p:sp>
        <p:nvSpPr>
          <p:cNvPr id="30" name="Shape 9"/>
          <p:cNvSpPr/>
          <p:nvPr/>
        </p:nvSpPr>
        <p:spPr>
          <a:xfrm>
            <a:off x="8038329" y="5253653"/>
            <a:ext cx="5887760" cy="1890951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</p:sp>
      <p:sp>
        <p:nvSpPr>
          <p:cNvPr id="31" name="Text 10"/>
          <p:cNvSpPr/>
          <p:nvPr/>
        </p:nvSpPr>
        <p:spPr>
          <a:xfrm>
            <a:off x="8277645" y="5433080"/>
            <a:ext cx="5409128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build -t telegram-ads-bot .docker run -e TELEGRAM_BOT_TOKEN=your_token telegram-ads-bot</a:t>
            </a:r>
            <a:endParaRPr lang="en-US" sz="1850" dirty="0"/>
          </a:p>
        </p:txBody>
      </p:sp>
      <p:sp>
        <p:nvSpPr>
          <p:cNvPr id="32" name="Text 12"/>
          <p:cNvSpPr/>
          <p:nvPr/>
        </p:nvSpPr>
        <p:spPr>
          <a:xfrm>
            <a:off x="7852180" y="7507962"/>
            <a:ext cx="640879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200" b="1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Важно:</a:t>
            </a:r>
            <a:r>
              <a:rPr lang="en-US" sz="12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Для работы бота необходимо получить токен через @BotFather и установить переменную окружения TELEGRAM_BOT_TOKEN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76359" y="756110"/>
            <a:ext cx="650974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Демонстрация работы</a:t>
            </a:r>
            <a:endParaRPr lang="en-US" sz="44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359" y="1635807"/>
            <a:ext cx="4038808" cy="309260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587" y="5110261"/>
            <a:ext cx="4062406" cy="203120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766" y="5849247"/>
            <a:ext cx="3740284" cy="1015526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2819" y="1577764"/>
            <a:ext cx="8307693" cy="4153846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86665" y="5069850"/>
            <a:ext cx="4107975" cy="205398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0314" y="479584"/>
            <a:ext cx="4900970" cy="512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ru-RU" sz="3200" dirty="0" smtClean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</a:rPr>
              <a:t>Зачем всё это? Планы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610314" y="1428274"/>
            <a:ext cx="3164919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Достигнутые результаты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610314" y="1932146"/>
            <a:ext cx="392311" cy="392311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76933" y="1887276"/>
            <a:ext cx="2537817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ru-RU" sz="1600" dirty="0" smtClean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</a:rPr>
              <a:t>Телеграм бот имеет минимальный функционал и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ru-RU" sz="1600" dirty="0" smtClean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</a:rPr>
              <a:t>может использоваться по назначению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610314" y="3050500"/>
            <a:ext cx="392311" cy="392311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176933" y="2982218"/>
            <a:ext cx="2051685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ru-RU" sz="1600" dirty="0" smtClean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</a:rPr>
              <a:t>В процессе работы автор прошел весь путь по проекту : от идеи,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ru-RU" sz="1600" dirty="0" smtClean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</a:rPr>
              <a:t>до полноценного бота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0314" y="4168854"/>
            <a:ext cx="392311" cy="392311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166930" y="4040683"/>
            <a:ext cx="2051685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ru-RU" sz="1600" dirty="0" smtClean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</a:rPr>
              <a:t>Наработанный опыт будет использоваться автором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ru-RU" sz="1600" dirty="0" smtClean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</a:rPr>
              <a:t>для разработки полноценного приложения для анализа данных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ru-RU" sz="1600" dirty="0" smtClean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</a:rPr>
              <a:t>в сфере производительности труда ( в рамках отраслевой </a:t>
            </a:r>
          </a:p>
          <a:p>
            <a:pPr marL="0" indent="0" algn="l">
              <a:lnSpc>
                <a:spcPts val="2000"/>
              </a:lnSpc>
              <a:buNone/>
            </a:pPr>
            <a:r>
              <a:rPr lang="ru-RU" sz="1600" dirty="0" smtClean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</a:rPr>
              <a:t>программы туризма)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10314" y="5287208"/>
            <a:ext cx="392311" cy="392311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176933" y="5347097"/>
            <a:ext cx="2051685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ru-RU" sz="1600" dirty="0" smtClean="0">
                <a:solidFill>
                  <a:srgbClr val="272525"/>
                </a:solidFill>
                <a:latin typeface="Source Serif 4 Semi Bold" pitchFamily="34" charset="0"/>
                <a:ea typeface="Source Serif 4 Semi Bold" pitchFamily="34" charset="-122"/>
              </a:rPr>
              <a:t>И это было очень увлекательно! Бесценный опыт!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227219" y="1428274"/>
            <a:ext cx="2461974" cy="307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000000"/>
                </a:solidFill>
                <a:latin typeface="Source Serif 4 Semi Bold" pitchFamily="34" charset="0"/>
                <a:ea typeface="Source Serif 4 Semi Bold" pitchFamily="34" charset="-122"/>
                <a:cs typeface="Source Serif 4 Semi Bold" pitchFamily="34" charset="-120"/>
              </a:rPr>
              <a:t>Автор проекта</a:t>
            </a:r>
            <a:endParaRPr lang="en-US" sz="1900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7219" y="1932146"/>
            <a:ext cx="5800487" cy="5800487"/>
          </a:xfrm>
          <a:prstGeom prst="rect">
            <a:avLst/>
          </a:prstGeom>
        </p:spPr>
      </p:pic>
      <p:sp>
        <p:nvSpPr>
          <p:cNvPr id="18" name="Text 15"/>
          <p:cNvSpPr/>
          <p:nvPr/>
        </p:nvSpPr>
        <p:spPr>
          <a:xfrm>
            <a:off x="8227219" y="7928729"/>
            <a:ext cx="5800487" cy="5581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Готовы внедрить решение в вашу компанию? Свяжитесь с нами для демонстрации и обсуждения деталей интеграции.</a:t>
            </a: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478</Words>
  <Application>Microsoft Office PowerPoint</Application>
  <PresentationFormat>Произвольный</PresentationFormat>
  <Paragraphs>96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Source Serif 4 Semi Bold</vt:lpstr>
      <vt:lpstr>Arial</vt:lpstr>
      <vt:lpstr>Source Sans 3</vt:lpstr>
      <vt:lpstr>Consolas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User</dc:creator>
  <cp:lastModifiedBy>ААМ</cp:lastModifiedBy>
  <cp:revision>26</cp:revision>
  <dcterms:created xsi:type="dcterms:W3CDTF">2025-11-24T14:35:03Z</dcterms:created>
  <dcterms:modified xsi:type="dcterms:W3CDTF">2025-11-24T15:06:48Z</dcterms:modified>
</cp:coreProperties>
</file>